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3" r:id="rId2"/>
    <p:sldId id="256" r:id="rId3"/>
    <p:sldId id="262" r:id="rId4"/>
    <p:sldId id="257" r:id="rId5"/>
    <p:sldId id="258" r:id="rId6"/>
    <p:sldId id="267" r:id="rId7"/>
    <p:sldId id="264" r:id="rId8"/>
    <p:sldId id="260" r:id="rId9"/>
    <p:sldId id="261" r:id="rId10"/>
    <p:sldId id="265" r:id="rId11"/>
    <p:sldId id="266" r:id="rId12"/>
    <p:sldId id="259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5595" autoAdjust="0"/>
  </p:normalViewPr>
  <p:slideViewPr>
    <p:cSldViewPr>
      <p:cViewPr varScale="1">
        <p:scale>
          <a:sx n="107" d="100"/>
          <a:sy n="107" d="100"/>
        </p:scale>
        <p:origin x="-10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A55BE8-02BB-473E-B7E3-02C54D28E3C7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46AAD-330D-4CD2-9B32-53E9B4E26E5D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10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11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6AAD-330D-4CD2-9B32-53E9B4E26E5D}" type="slidenum">
              <a:rPr lang="cs-CZ" smtClean="0"/>
              <a:pPr/>
              <a:t>12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22D83-89A6-45D9-ABF3-2B29EDAE2BB0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89566-0928-4B47-8410-BC476F6A191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22D83-89A6-45D9-ABF3-2B29EDAE2BB0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89566-0928-4B47-8410-BC476F6A191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22D83-89A6-45D9-ABF3-2B29EDAE2BB0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89566-0928-4B47-8410-BC476F6A191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22D83-89A6-45D9-ABF3-2B29EDAE2BB0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89566-0928-4B47-8410-BC476F6A191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22D83-89A6-45D9-ABF3-2B29EDAE2BB0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89566-0928-4B47-8410-BC476F6A191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22D83-89A6-45D9-ABF3-2B29EDAE2BB0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89566-0928-4B47-8410-BC476F6A191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22D83-89A6-45D9-ABF3-2B29EDAE2BB0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89566-0928-4B47-8410-BC476F6A191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22D83-89A6-45D9-ABF3-2B29EDAE2BB0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89566-0928-4B47-8410-BC476F6A191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22D83-89A6-45D9-ABF3-2B29EDAE2BB0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89566-0928-4B47-8410-BC476F6A191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22D83-89A6-45D9-ABF3-2B29EDAE2BB0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89566-0928-4B47-8410-BC476F6A191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22D83-89A6-45D9-ABF3-2B29EDAE2BB0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89566-0928-4B47-8410-BC476F6A191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22D83-89A6-45D9-ABF3-2B29EDAE2BB0}" type="datetimeFigureOut">
              <a:rPr lang="cs-CZ" smtClean="0"/>
              <a:pPr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89566-0928-4B47-8410-BC476F6A191E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1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Pořadí vkládání dat pro nové uživatele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dirty="0" smtClean="0"/>
              <a:t>1- </a:t>
            </a:r>
            <a:r>
              <a:rPr lang="cs-CZ" dirty="0" smtClean="0">
                <a:hlinkClick r:id="rId2" action="ppaction://hlinksldjump"/>
              </a:rPr>
              <a:t>organizace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2 - </a:t>
            </a:r>
            <a:r>
              <a:rPr lang="cs-CZ" dirty="0" smtClean="0">
                <a:hlinkClick r:id="rId3" action="ppaction://hlinksldjump"/>
              </a:rPr>
              <a:t>učitelé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3 – </a:t>
            </a:r>
            <a:r>
              <a:rPr lang="cs-CZ" dirty="0" smtClean="0">
                <a:hlinkClick r:id="rId4" action="ppaction://hlinksldjump"/>
              </a:rPr>
              <a:t>ročník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4 – </a:t>
            </a:r>
            <a:r>
              <a:rPr lang="cs-CZ" dirty="0" smtClean="0">
                <a:hlinkClick r:id="rId5" action="ppaction://hlinksldjump"/>
              </a:rPr>
              <a:t>třídy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5 – </a:t>
            </a:r>
            <a:r>
              <a:rPr lang="cs-CZ" dirty="0" smtClean="0">
                <a:hlinkClick r:id="rId6" action="ppaction://hlinksldjump"/>
              </a:rPr>
              <a:t>žáci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V této části manuálu zobrazujeme pouze </a:t>
            </a:r>
            <a:r>
              <a:rPr lang="cs-CZ" dirty="0" smtClean="0"/>
              <a:t>zadávání základních </a:t>
            </a:r>
            <a:r>
              <a:rPr lang="cs-CZ" dirty="0" smtClean="0"/>
              <a:t>dat viz. výše. </a:t>
            </a:r>
          </a:p>
          <a:p>
            <a:pPr>
              <a:buNone/>
            </a:pPr>
            <a:r>
              <a:rPr lang="cs-CZ" dirty="0" smtClean="0"/>
              <a:t>Samotné účetní práci se věnuje jiný dokument. </a:t>
            </a:r>
          </a:p>
        </p:txBody>
      </p:sp>
      <p:pic>
        <p:nvPicPr>
          <p:cNvPr id="4" name="Obrázek 3" descr="seneca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63888" y="1196752"/>
            <a:ext cx="5364088" cy="3456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576064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Vstupní stránka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95536" y="1556792"/>
            <a:ext cx="360040" cy="720080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4" name="Obrázek 3" descr="vstupní_stránk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196752"/>
            <a:ext cx="8789864" cy="5112568"/>
          </a:xfrm>
          <a:prstGeom prst="rect">
            <a:avLst/>
          </a:prstGeom>
        </p:spPr>
      </p:pic>
      <p:sp>
        <p:nvSpPr>
          <p:cNvPr id="7" name="Čárový popisek 1 6"/>
          <p:cNvSpPr/>
          <p:nvPr/>
        </p:nvSpPr>
        <p:spPr>
          <a:xfrm>
            <a:off x="4211960" y="2060848"/>
            <a:ext cx="3096344" cy="1152128"/>
          </a:xfrm>
          <a:prstGeom prst="borderCallout1">
            <a:avLst>
              <a:gd name="adj1" fmla="val 37752"/>
              <a:gd name="adj2" fmla="val 353"/>
              <a:gd name="adj3" fmla="val 20111"/>
              <a:gd name="adj4" fmla="val -6525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V nastavení „spravovat panely“, máte možnost zvolit si jaké panely na hlavní stránce uvidíte. Zaškrtnutím oka zviditelníte požadovaný panel.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8" name="Čárový popisek 1 7"/>
          <p:cNvSpPr/>
          <p:nvPr/>
        </p:nvSpPr>
        <p:spPr>
          <a:xfrm>
            <a:off x="1187624" y="404664"/>
            <a:ext cx="1296144" cy="648072"/>
          </a:xfrm>
          <a:prstGeom prst="borderCallout1">
            <a:avLst>
              <a:gd name="adj1" fmla="val 53332"/>
              <a:gd name="adj2" fmla="val -725"/>
              <a:gd name="adj3" fmla="val 126333"/>
              <a:gd name="adj4" fmla="val -2104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Vstup na </a:t>
            </a:r>
            <a:r>
              <a:rPr lang="cs-CZ" sz="1000" dirty="0" err="1" smtClean="0">
                <a:solidFill>
                  <a:srgbClr val="FF0000"/>
                </a:solidFill>
              </a:rPr>
              <a:t>dashboard</a:t>
            </a:r>
            <a:r>
              <a:rPr lang="cs-CZ" sz="1000" dirty="0" smtClean="0">
                <a:solidFill>
                  <a:srgbClr val="FF0000"/>
                </a:solidFill>
              </a:rPr>
              <a:t>. Kliknutím na logo se vždy dostanete na tuto stránku </a:t>
            </a:r>
            <a:endParaRPr lang="cs-CZ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Nastavení aplikace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Ovládací menu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C:\Users\macha.CIS\Desktop\Seneca pisc\horní_men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4000" cy="1400175"/>
          </a:xfrm>
          <a:prstGeom prst="rect">
            <a:avLst/>
          </a:prstGeom>
          <a:noFill/>
        </p:spPr>
      </p:pic>
      <p:sp>
        <p:nvSpPr>
          <p:cNvPr id="6" name="Čárový popisek 1 5"/>
          <p:cNvSpPr/>
          <p:nvPr/>
        </p:nvSpPr>
        <p:spPr>
          <a:xfrm>
            <a:off x="323528" y="3068960"/>
            <a:ext cx="2088232" cy="864096"/>
          </a:xfrm>
          <a:prstGeom prst="borderCallout1">
            <a:avLst>
              <a:gd name="adj1" fmla="val 1284"/>
              <a:gd name="adj2" fmla="val 33330"/>
              <a:gd name="adj3" fmla="val -123801"/>
              <a:gd name="adj4" fmla="val 418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Přes toto tlačítko přidáváte nový záznam ve všech úrovních aplikace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7" name="Čárový popisek 1 6"/>
          <p:cNvSpPr/>
          <p:nvPr/>
        </p:nvSpPr>
        <p:spPr>
          <a:xfrm>
            <a:off x="2555776" y="3501008"/>
            <a:ext cx="2088232" cy="864096"/>
          </a:xfrm>
          <a:prstGeom prst="borderCallout1">
            <a:avLst>
              <a:gd name="adj1" fmla="val 1284"/>
              <a:gd name="adj2" fmla="val 33330"/>
              <a:gd name="adj3" fmla="val -155650"/>
              <a:gd name="adj4" fmla="val 120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Vyhledávat lze buďto fulltextem (požadovaný text zadáte do okénka vyhledat), anebo přes filtr, který se rozbalí po kliknutí 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8" name="Čárový popisek 1 7"/>
          <p:cNvSpPr/>
          <p:nvPr/>
        </p:nvSpPr>
        <p:spPr>
          <a:xfrm>
            <a:off x="4860032" y="2636912"/>
            <a:ext cx="2088232" cy="1440160"/>
          </a:xfrm>
          <a:prstGeom prst="borderCallout1">
            <a:avLst>
              <a:gd name="adj1" fmla="val 1284"/>
              <a:gd name="adj2" fmla="val 33330"/>
              <a:gd name="adj3" fmla="val -39555"/>
              <a:gd name="adj4" fmla="val 4711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Jednotlivé pohledy filtru můžete uložit jako vaše vlastní zobrazení. Stačí jen filtr aplikovat (viz. komentář vlevo) a kliknout na ulož zobrazení.</a:t>
            </a:r>
          </a:p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Následně je můžete editovat přes odkaz vlastní zobrazení, které se zobrazí po uložení pohledu 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9" name="Čárový popisek 1 8"/>
          <p:cNvSpPr/>
          <p:nvPr/>
        </p:nvSpPr>
        <p:spPr>
          <a:xfrm>
            <a:off x="6804248" y="4509120"/>
            <a:ext cx="2088232" cy="1440160"/>
          </a:xfrm>
          <a:prstGeom prst="borderCallout1">
            <a:avLst>
              <a:gd name="adj1" fmla="val 1284"/>
              <a:gd name="adj2" fmla="val 33330"/>
              <a:gd name="adj3" fmla="val -147431"/>
              <a:gd name="adj4" fmla="val 4924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Každou editovanou kategorii můžete exportovat do </a:t>
            </a:r>
            <a:r>
              <a:rPr lang="cs-CZ" sz="1000" dirty="0" err="1" smtClean="0">
                <a:solidFill>
                  <a:srgbClr val="FF0000"/>
                </a:solidFill>
              </a:rPr>
              <a:t>excelu</a:t>
            </a:r>
            <a:r>
              <a:rPr lang="cs-CZ" sz="1000" dirty="0" smtClean="0">
                <a:solidFill>
                  <a:srgbClr val="FF0000"/>
                </a:solidFill>
              </a:rPr>
              <a:t>. Následně v něm lze kategorii upravit a </a:t>
            </a:r>
            <a:r>
              <a:rPr lang="cs-CZ" sz="1000" dirty="0" err="1" smtClean="0">
                <a:solidFill>
                  <a:srgbClr val="FF0000"/>
                </a:solidFill>
              </a:rPr>
              <a:t>naimportovat</a:t>
            </a:r>
            <a:r>
              <a:rPr lang="cs-CZ" sz="1000" dirty="0" smtClean="0">
                <a:solidFill>
                  <a:srgbClr val="FF0000"/>
                </a:solidFill>
              </a:rPr>
              <a:t> zpět. Urychlí se Vám tak  ukládání nových dat</a:t>
            </a:r>
            <a:endParaRPr lang="cs-CZ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 descr="ORGANIZAC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9512" y="1052736"/>
            <a:ext cx="5904656" cy="3616083"/>
          </a:xfrm>
        </p:spPr>
      </p:pic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Nastavení aplikace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ORGANIZACE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Čárový popisek 1 5"/>
          <p:cNvSpPr/>
          <p:nvPr/>
        </p:nvSpPr>
        <p:spPr>
          <a:xfrm>
            <a:off x="5004048" y="4869160"/>
            <a:ext cx="2016224" cy="792088"/>
          </a:xfrm>
          <a:prstGeom prst="borderCallout1">
            <a:avLst>
              <a:gd name="adj1" fmla="val 77031"/>
              <a:gd name="adj2" fmla="val -207"/>
              <a:gd name="adj3" fmla="val -121379"/>
              <a:gd name="adj4" fmla="val -20918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Přehled organizace. Po </a:t>
            </a:r>
            <a:r>
              <a:rPr lang="cs-CZ" sz="1000" dirty="0" err="1" smtClean="0">
                <a:solidFill>
                  <a:srgbClr val="FF0000"/>
                </a:solidFill>
              </a:rPr>
              <a:t>rozkliknutí</a:t>
            </a:r>
            <a:r>
              <a:rPr lang="cs-CZ" sz="1000" dirty="0" smtClean="0">
                <a:solidFill>
                  <a:srgbClr val="FF0000"/>
                </a:solidFill>
              </a:rPr>
              <a:t> se zobrazí údaje organizace, nastavení banky apod.  </a:t>
            </a:r>
            <a:endParaRPr lang="cs-CZ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Nastavení aplikace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Učitelé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C:\Users\macha.CIS\Desktop\Seneca pisc\učitelé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8640960" cy="4346451"/>
          </a:xfrm>
          <a:prstGeom prst="rect">
            <a:avLst/>
          </a:prstGeom>
          <a:noFill/>
        </p:spPr>
      </p:pic>
      <p:sp>
        <p:nvSpPr>
          <p:cNvPr id="9" name="Čárový popisek 1 8"/>
          <p:cNvSpPr/>
          <p:nvPr/>
        </p:nvSpPr>
        <p:spPr>
          <a:xfrm>
            <a:off x="3923928" y="1484784"/>
            <a:ext cx="2448272" cy="1296144"/>
          </a:xfrm>
          <a:prstGeom prst="borderCallout1">
            <a:avLst>
              <a:gd name="adj1" fmla="val 77031"/>
              <a:gd name="adj2" fmla="val -207"/>
              <a:gd name="adj3" fmla="val 206399"/>
              <a:gd name="adj4" fmla="val -871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Seznam učitelů. Učitelé s aktivním přístupem (povolené editování) </a:t>
            </a:r>
            <a:r>
              <a:rPr lang="cs-CZ" sz="1000" dirty="0" err="1" smtClean="0">
                <a:solidFill>
                  <a:srgbClr val="FF0000"/>
                </a:solidFill>
              </a:rPr>
              <a:t>majjí</a:t>
            </a:r>
            <a:r>
              <a:rPr lang="cs-CZ" sz="1000" dirty="0" smtClean="0">
                <a:solidFill>
                  <a:srgbClr val="FF0000"/>
                </a:solidFill>
              </a:rPr>
              <a:t> uvedený svůj </a:t>
            </a:r>
            <a:r>
              <a:rPr lang="cs-CZ" sz="1000" dirty="0" err="1" smtClean="0">
                <a:solidFill>
                  <a:srgbClr val="FF0000"/>
                </a:solidFill>
              </a:rPr>
              <a:t>login</a:t>
            </a:r>
            <a:r>
              <a:rPr lang="cs-CZ" sz="1000" dirty="0" smtClean="0">
                <a:solidFill>
                  <a:srgbClr val="FF0000"/>
                </a:solidFill>
              </a:rPr>
              <a:t>.  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10" name="Čárový popisek 1 9"/>
          <p:cNvSpPr/>
          <p:nvPr/>
        </p:nvSpPr>
        <p:spPr>
          <a:xfrm>
            <a:off x="3707904" y="5517232"/>
            <a:ext cx="2016224" cy="792088"/>
          </a:xfrm>
          <a:prstGeom prst="borderCallout1">
            <a:avLst>
              <a:gd name="adj1" fmla="val 77031"/>
              <a:gd name="adj2" fmla="val -207"/>
              <a:gd name="adj3" fmla="val -124741"/>
              <a:gd name="adj4" fmla="val -1280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Zaškrtnutím můžete poslat hromadný email vybraným učitelům.</a:t>
            </a:r>
            <a:endParaRPr lang="cs-CZ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učitelé_-_aktivní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836711"/>
            <a:ext cx="5976664" cy="4902765"/>
          </a:xfrm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Nastavení aplikace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Přidávání - Učitelé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Čárový popisek 1 5"/>
          <p:cNvSpPr/>
          <p:nvPr/>
        </p:nvSpPr>
        <p:spPr>
          <a:xfrm>
            <a:off x="4499992" y="2492896"/>
            <a:ext cx="3024336" cy="936104"/>
          </a:xfrm>
          <a:prstGeom prst="borderCallout1">
            <a:avLst>
              <a:gd name="adj1" fmla="val 24975"/>
              <a:gd name="adj2" fmla="val -626"/>
              <a:gd name="adj3" fmla="val 59158"/>
              <a:gd name="adj4" fmla="val -851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b="1" dirty="0" smtClean="0">
                <a:solidFill>
                  <a:srgbClr val="FF0000"/>
                </a:solidFill>
              </a:rPr>
              <a:t>Aktivní:</a:t>
            </a:r>
          </a:p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 </a:t>
            </a:r>
            <a:r>
              <a:rPr lang="cs-CZ" sz="1000" b="1" dirty="0" smtClean="0">
                <a:solidFill>
                  <a:srgbClr val="FF0000"/>
                </a:solidFill>
              </a:rPr>
              <a:t>Ano</a:t>
            </a:r>
            <a:r>
              <a:rPr lang="cs-CZ" sz="1000" dirty="0" smtClean="0">
                <a:solidFill>
                  <a:srgbClr val="FF0000"/>
                </a:solidFill>
              </a:rPr>
              <a:t> – vyplňte </a:t>
            </a:r>
            <a:r>
              <a:rPr lang="cs-CZ" sz="1000" dirty="0" err="1" smtClean="0">
                <a:solidFill>
                  <a:srgbClr val="FF0000"/>
                </a:solidFill>
              </a:rPr>
              <a:t>login</a:t>
            </a:r>
            <a:r>
              <a:rPr lang="cs-CZ" sz="1000" dirty="0" smtClean="0">
                <a:solidFill>
                  <a:srgbClr val="FF0000"/>
                </a:solidFill>
              </a:rPr>
              <a:t> a heslo pro učitele. Učitel bude mít přístup do aplikace.</a:t>
            </a:r>
          </a:p>
          <a:p>
            <a:pPr algn="ctr"/>
            <a:r>
              <a:rPr lang="cs-CZ" sz="1000" b="1" dirty="0" smtClean="0">
                <a:solidFill>
                  <a:srgbClr val="FF0000"/>
                </a:solidFill>
              </a:rPr>
              <a:t>Ne</a:t>
            </a:r>
            <a:r>
              <a:rPr lang="cs-CZ" sz="1000" dirty="0" smtClean="0">
                <a:solidFill>
                  <a:srgbClr val="FF0000"/>
                </a:solidFill>
              </a:rPr>
              <a:t> – pole </a:t>
            </a:r>
            <a:r>
              <a:rPr lang="cs-CZ" sz="1000" dirty="0" err="1" smtClean="0">
                <a:solidFill>
                  <a:srgbClr val="FF0000"/>
                </a:solidFill>
              </a:rPr>
              <a:t>login</a:t>
            </a:r>
            <a:r>
              <a:rPr lang="cs-CZ" sz="1000" dirty="0" smtClean="0">
                <a:solidFill>
                  <a:srgbClr val="FF0000"/>
                </a:solidFill>
              </a:rPr>
              <a:t> a heslo zmizí. Učitel nemá přístup do administrace</a:t>
            </a:r>
            <a:r>
              <a:rPr lang="cs-CZ" sz="1000" dirty="0" smtClean="0"/>
              <a:t>. </a:t>
            </a:r>
            <a:endParaRPr lang="cs-CZ" sz="1000" dirty="0"/>
          </a:p>
        </p:txBody>
      </p:sp>
      <p:sp>
        <p:nvSpPr>
          <p:cNvPr id="7" name="Čárový popisek 1 6"/>
          <p:cNvSpPr/>
          <p:nvPr/>
        </p:nvSpPr>
        <p:spPr>
          <a:xfrm>
            <a:off x="3419872" y="5733256"/>
            <a:ext cx="3096344" cy="936104"/>
          </a:xfrm>
          <a:prstGeom prst="borderCallout1">
            <a:avLst>
              <a:gd name="adj1" fmla="val 29284"/>
              <a:gd name="adj2" fmla="val -805"/>
              <a:gd name="adj3" fmla="val -21573"/>
              <a:gd name="adj4" fmla="val -5107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V případě, že zadáváte víc učitelů najednou, zaškrtněte toto políčko. Po uložení záznamu zůstanete na této stránce a můžete zadat další osobu.  </a:t>
            </a:r>
            <a:endParaRPr lang="cs-CZ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Nastavení aplikace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Ročník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macha.CIS\Desktop\Seneca pisc\roční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24744"/>
            <a:ext cx="5415196" cy="4575498"/>
          </a:xfrm>
          <a:prstGeom prst="rect">
            <a:avLst/>
          </a:prstGeom>
          <a:noFill/>
        </p:spPr>
      </p:pic>
      <p:sp>
        <p:nvSpPr>
          <p:cNvPr id="13" name="Čárový popisek 1 12"/>
          <p:cNvSpPr/>
          <p:nvPr/>
        </p:nvSpPr>
        <p:spPr>
          <a:xfrm>
            <a:off x="3923928" y="1484784"/>
            <a:ext cx="2016224" cy="792088"/>
          </a:xfrm>
          <a:prstGeom prst="borderCallout1">
            <a:avLst>
              <a:gd name="adj1" fmla="val 77031"/>
              <a:gd name="adj2" fmla="val -207"/>
              <a:gd name="adj3" fmla="val 145004"/>
              <a:gd name="adj4" fmla="val -14616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Přejděte na výpis ročníků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16" name="Čárový popisek 1 15"/>
          <p:cNvSpPr/>
          <p:nvPr/>
        </p:nvSpPr>
        <p:spPr>
          <a:xfrm>
            <a:off x="5940152" y="3068960"/>
            <a:ext cx="2016224" cy="792088"/>
          </a:xfrm>
          <a:prstGeom prst="borderCallout1">
            <a:avLst>
              <a:gd name="adj1" fmla="val 77031"/>
              <a:gd name="adj2" fmla="val -207"/>
              <a:gd name="adj3" fmla="val 145004"/>
              <a:gd name="adj4" fmla="val -14616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Základní nastavení definuje 9 ročníků. Chcete-li přidat další, pokračujte přes „přidat nový záznam“ a zvolte název přidávaného ročníku</a:t>
            </a:r>
            <a:endParaRPr lang="cs-CZ" sz="1000" dirty="0">
              <a:solidFill>
                <a:srgbClr val="FF0000"/>
              </a:solidFill>
            </a:endParaRPr>
          </a:p>
        </p:txBody>
      </p:sp>
      <p:pic>
        <p:nvPicPr>
          <p:cNvPr id="1027" name="Picture 3" descr="C:\Users\macha.CIS\Desktop\Seneca pisc\nový_roční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35773" y="4509120"/>
            <a:ext cx="4508227" cy="2087351"/>
          </a:xfrm>
          <a:prstGeom prst="rect">
            <a:avLst/>
          </a:prstGeom>
          <a:noFill/>
        </p:spPr>
      </p:pic>
      <p:sp>
        <p:nvSpPr>
          <p:cNvPr id="17" name="Čárový popisek 1 16"/>
          <p:cNvSpPr/>
          <p:nvPr/>
        </p:nvSpPr>
        <p:spPr>
          <a:xfrm>
            <a:off x="1259632" y="5877272"/>
            <a:ext cx="2016224" cy="792088"/>
          </a:xfrm>
          <a:prstGeom prst="borderCallout1">
            <a:avLst>
              <a:gd name="adj1" fmla="val 77031"/>
              <a:gd name="adj2" fmla="val -207"/>
              <a:gd name="adj3" fmla="val -124741"/>
              <a:gd name="adj4" fmla="val -1280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Nepotřebujete-li všechny ročníky, smažte nepotřebné tímto tlačítkem</a:t>
            </a:r>
            <a:endParaRPr lang="cs-CZ" sz="1000" dirty="0">
              <a:solidFill>
                <a:srgbClr val="FF0000"/>
              </a:solidFill>
            </a:endParaRPr>
          </a:p>
        </p:txBody>
      </p:sp>
      <p:cxnSp>
        <p:nvCxnSpPr>
          <p:cNvPr id="19" name="Přímá spojovací čára 18"/>
          <p:cNvCxnSpPr>
            <a:stCxn id="16" idx="1"/>
          </p:cNvCxnSpPr>
          <p:nvPr/>
        </p:nvCxnSpPr>
        <p:spPr>
          <a:xfrm flipH="1">
            <a:off x="5724128" y="3861048"/>
            <a:ext cx="1224136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Nastavení aplikace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Třídy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macha.CIS\Desktop\Seneca pisc\tříd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052736"/>
            <a:ext cx="6759830" cy="4869483"/>
          </a:xfrm>
          <a:prstGeom prst="rect">
            <a:avLst/>
          </a:prstGeom>
          <a:noFill/>
        </p:spPr>
      </p:pic>
      <p:sp>
        <p:nvSpPr>
          <p:cNvPr id="6" name="Čárový popisek 1 5"/>
          <p:cNvSpPr/>
          <p:nvPr/>
        </p:nvSpPr>
        <p:spPr>
          <a:xfrm>
            <a:off x="3851920" y="1700808"/>
            <a:ext cx="2448272" cy="936104"/>
          </a:xfrm>
          <a:prstGeom prst="borderCallout1">
            <a:avLst>
              <a:gd name="adj1" fmla="val 26411"/>
              <a:gd name="adj2" fmla="val -277"/>
              <a:gd name="adj3" fmla="val 34930"/>
              <a:gd name="adj4" fmla="val -13426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Třídy přidáváme přes menu organizace – třídy a přidat nový záznam. 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7" name="Čárový popisek 1 6"/>
          <p:cNvSpPr/>
          <p:nvPr/>
        </p:nvSpPr>
        <p:spPr>
          <a:xfrm>
            <a:off x="1907704" y="3933056"/>
            <a:ext cx="1656184" cy="864096"/>
          </a:xfrm>
          <a:prstGeom prst="borderCallout1">
            <a:avLst>
              <a:gd name="adj1" fmla="val 26012"/>
              <a:gd name="adj2" fmla="val 328"/>
              <a:gd name="adj3" fmla="val -22371"/>
              <a:gd name="adj4" fmla="val -6539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Seznam učitelů a jejich tříd. Možno editovat přes editační tlačítko.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10" name="Čárový popisek 1 9"/>
          <p:cNvSpPr/>
          <p:nvPr/>
        </p:nvSpPr>
        <p:spPr>
          <a:xfrm>
            <a:off x="6516216" y="3933056"/>
            <a:ext cx="1728192" cy="792088"/>
          </a:xfrm>
          <a:prstGeom prst="borderCallout1">
            <a:avLst>
              <a:gd name="adj1" fmla="val 31200"/>
              <a:gd name="adj2" fmla="val -552"/>
              <a:gd name="adj3" fmla="val 14035"/>
              <a:gd name="adj4" fmla="val -4300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Přes odkaz se dostanete na výpis žáků  v konkrétní třídě.</a:t>
            </a:r>
            <a:endParaRPr lang="cs-CZ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Nastavení aplikace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Třídy - přidávání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1" name="Picture 3" descr="C:\Users\macha.CIS\Desktop\Seneca pisc\přidání_tříd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7812087" cy="3829050"/>
          </a:xfrm>
          <a:prstGeom prst="rect">
            <a:avLst/>
          </a:prstGeom>
          <a:noFill/>
        </p:spPr>
      </p:pic>
      <p:sp>
        <p:nvSpPr>
          <p:cNvPr id="8" name="Čárový popisek 1 7"/>
          <p:cNvSpPr/>
          <p:nvPr/>
        </p:nvSpPr>
        <p:spPr>
          <a:xfrm>
            <a:off x="5364088" y="1196752"/>
            <a:ext cx="3168352" cy="792088"/>
          </a:xfrm>
          <a:prstGeom prst="borderCallout1">
            <a:avLst>
              <a:gd name="adj1" fmla="val 99447"/>
              <a:gd name="adj2" fmla="val 70683"/>
              <a:gd name="adj3" fmla="val 202164"/>
              <a:gd name="adj4" fmla="val 3479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1) Vyberte učitele. Přidání učitelů musí proběhnout dříve, než budete přidávat třídy.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9" name="Čárový popisek 1 8"/>
          <p:cNvSpPr/>
          <p:nvPr/>
        </p:nvSpPr>
        <p:spPr>
          <a:xfrm>
            <a:off x="7020272" y="2492896"/>
            <a:ext cx="2016224" cy="792088"/>
          </a:xfrm>
          <a:prstGeom prst="borderCallout1">
            <a:avLst>
              <a:gd name="adj1" fmla="val 77031"/>
              <a:gd name="adj2" fmla="val -207"/>
              <a:gd name="adj3" fmla="val 92326"/>
              <a:gd name="adj4" fmla="val -2420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2) Zvolte ročník. Ročníky musíte přidat před přidávání konkrétních tříd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10" name="Čárový popisek 1 9"/>
          <p:cNvSpPr/>
          <p:nvPr/>
        </p:nvSpPr>
        <p:spPr>
          <a:xfrm>
            <a:off x="5652120" y="3789040"/>
            <a:ext cx="2016224" cy="792088"/>
          </a:xfrm>
          <a:prstGeom prst="borderCallout1">
            <a:avLst>
              <a:gd name="adj1" fmla="val 77031"/>
              <a:gd name="adj2" fmla="val -207"/>
              <a:gd name="adj3" fmla="val -17512"/>
              <a:gd name="adj4" fmla="val -9333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3) Zvolte název třídy. Např. 1.A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11" name="Čárový popisek 1 10"/>
          <p:cNvSpPr/>
          <p:nvPr/>
        </p:nvSpPr>
        <p:spPr>
          <a:xfrm>
            <a:off x="4644008" y="5013176"/>
            <a:ext cx="2016224" cy="792088"/>
          </a:xfrm>
          <a:prstGeom prst="borderCallout1">
            <a:avLst>
              <a:gd name="adj1" fmla="val 77031"/>
              <a:gd name="adj2" fmla="val -207"/>
              <a:gd name="adj3" fmla="val -55619"/>
              <a:gd name="adj4" fmla="val -11534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4) Chcete li pokračovat v přidávání tříd zaškrtněte toto pole. Zůstanete na této stránce. Pole odznačte pře přidáním poslední třídy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12" name="Čárový popisek 1 11"/>
          <p:cNvSpPr/>
          <p:nvPr/>
        </p:nvSpPr>
        <p:spPr>
          <a:xfrm>
            <a:off x="539552" y="5301208"/>
            <a:ext cx="2016224" cy="792088"/>
          </a:xfrm>
          <a:prstGeom prst="borderCallout1">
            <a:avLst>
              <a:gd name="adj1" fmla="val 817"/>
              <a:gd name="adj2" fmla="val 32816"/>
              <a:gd name="adj3" fmla="val -137437"/>
              <a:gd name="adj4" fmla="val 8499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5) Po zadání každé třídy uložte </a:t>
            </a:r>
            <a:endParaRPr lang="cs-CZ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Nastavení aplikace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Žáci 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1" name="Picture 3" descr="C:\Users\macha.CIS\Desktop\Seneca pisc\žáci_0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68760"/>
            <a:ext cx="8972337" cy="4536504"/>
          </a:xfrm>
          <a:prstGeom prst="rect">
            <a:avLst/>
          </a:prstGeom>
          <a:noFill/>
        </p:spPr>
      </p:pic>
      <p:sp>
        <p:nvSpPr>
          <p:cNvPr id="18" name="Čárový popisek 1 17"/>
          <p:cNvSpPr/>
          <p:nvPr/>
        </p:nvSpPr>
        <p:spPr>
          <a:xfrm>
            <a:off x="1763688" y="836712"/>
            <a:ext cx="2016224" cy="792088"/>
          </a:xfrm>
          <a:prstGeom prst="borderCallout1">
            <a:avLst>
              <a:gd name="adj1" fmla="val 77031"/>
              <a:gd name="adj2" fmla="val -207"/>
              <a:gd name="adj3" fmla="val 415114"/>
              <a:gd name="adj4" fmla="val -5678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Seznam žáků a tříd do kterých patří. Možnost editovat žáky přes editační ikonu.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19" name="Čárový popisek 1 18"/>
          <p:cNvSpPr/>
          <p:nvPr/>
        </p:nvSpPr>
        <p:spPr>
          <a:xfrm>
            <a:off x="5796136" y="980728"/>
            <a:ext cx="2016224" cy="792088"/>
          </a:xfrm>
          <a:prstGeom prst="borderCallout1">
            <a:avLst>
              <a:gd name="adj1" fmla="val 77031"/>
              <a:gd name="adj2" fmla="val -207"/>
              <a:gd name="adj3" fmla="val 394940"/>
              <a:gd name="adj4" fmla="val -1373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Zákonný zástupce žáka. Kliknutím na </a:t>
            </a:r>
            <a:r>
              <a:rPr lang="cs-CZ" sz="1000" dirty="0" err="1" smtClean="0">
                <a:solidFill>
                  <a:srgbClr val="FF0000"/>
                </a:solidFill>
              </a:rPr>
              <a:t>checkbox</a:t>
            </a:r>
            <a:r>
              <a:rPr lang="cs-CZ" sz="1000" dirty="0" smtClean="0">
                <a:solidFill>
                  <a:srgbClr val="FF0000"/>
                </a:solidFill>
              </a:rPr>
              <a:t> označíte rodiče, kterým chcete poslat email. 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21" name="Čárový popisek 1 20"/>
          <p:cNvSpPr/>
          <p:nvPr/>
        </p:nvSpPr>
        <p:spPr>
          <a:xfrm>
            <a:off x="6300192" y="5949280"/>
            <a:ext cx="2016224" cy="792088"/>
          </a:xfrm>
          <a:prstGeom prst="borderCallout1">
            <a:avLst>
              <a:gd name="adj1" fmla="val 817"/>
              <a:gd name="adj2" fmla="val 32816"/>
              <a:gd name="adj3" fmla="val -137437"/>
              <a:gd name="adj4" fmla="val 8499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Seznam akcí na kterých konkrétní žák byl. PO kliknutí vypíše seznam akcí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22" name="Čárový popisek 1 21"/>
          <p:cNvSpPr/>
          <p:nvPr/>
        </p:nvSpPr>
        <p:spPr>
          <a:xfrm>
            <a:off x="4644008" y="5445224"/>
            <a:ext cx="1656184" cy="720080"/>
          </a:xfrm>
          <a:prstGeom prst="borderCallout1">
            <a:avLst>
              <a:gd name="adj1" fmla="val 817"/>
              <a:gd name="adj2" fmla="val 32816"/>
              <a:gd name="adj3" fmla="val -131273"/>
              <a:gd name="adj4" fmla="val 11822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Stav účtu žáka. Po </a:t>
            </a:r>
            <a:r>
              <a:rPr lang="cs-CZ" sz="1000" dirty="0" err="1" smtClean="0">
                <a:solidFill>
                  <a:srgbClr val="FF0000"/>
                </a:solidFill>
              </a:rPr>
              <a:t>rozkliknutí</a:t>
            </a:r>
            <a:r>
              <a:rPr lang="cs-CZ" sz="1000" dirty="0" smtClean="0">
                <a:solidFill>
                  <a:srgbClr val="FF0000"/>
                </a:solidFill>
              </a:rPr>
              <a:t> se vypíše seznam všech transakcí žáka</a:t>
            </a:r>
            <a:endParaRPr lang="cs-CZ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Nastavení aplikace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Žáci - přidávání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C:\Users\macha.CIS\Desktop\Seneca pisc\žác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08720"/>
            <a:ext cx="4948514" cy="5400600"/>
          </a:xfrm>
          <a:prstGeom prst="rect">
            <a:avLst/>
          </a:prstGeom>
          <a:noFill/>
        </p:spPr>
      </p:pic>
      <p:sp>
        <p:nvSpPr>
          <p:cNvPr id="13" name="Čárový popisek 1 12"/>
          <p:cNvSpPr/>
          <p:nvPr/>
        </p:nvSpPr>
        <p:spPr>
          <a:xfrm>
            <a:off x="5796136" y="1844824"/>
            <a:ext cx="2016224" cy="792088"/>
          </a:xfrm>
          <a:prstGeom prst="borderCallout1">
            <a:avLst>
              <a:gd name="adj1" fmla="val 77031"/>
              <a:gd name="adj2" fmla="val -207"/>
              <a:gd name="adj3" fmla="val 75514"/>
              <a:gd name="adj4" fmla="val -14881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Ze seznamu vyberte třídu (třídy musejí být definovaný před přidáváním žáků).</a:t>
            </a:r>
          </a:p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Potom vyplňte jméno a </a:t>
            </a:r>
            <a:r>
              <a:rPr lang="cs-CZ" sz="1000" dirty="0" err="1" smtClean="0">
                <a:solidFill>
                  <a:srgbClr val="FF0000"/>
                </a:solidFill>
              </a:rPr>
              <a:t>přijmení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16" name="Čárový popisek 1 15"/>
          <p:cNvSpPr/>
          <p:nvPr/>
        </p:nvSpPr>
        <p:spPr>
          <a:xfrm>
            <a:off x="6228184" y="4221088"/>
            <a:ext cx="2016224" cy="792088"/>
          </a:xfrm>
          <a:prstGeom prst="borderCallout1">
            <a:avLst>
              <a:gd name="adj1" fmla="val 77031"/>
              <a:gd name="adj2" fmla="val -207"/>
              <a:gd name="adj3" fmla="val 75514"/>
              <a:gd name="adj4" fmla="val -14881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Doplňte údaje na zákonného zástupce  žáka.  </a:t>
            </a:r>
            <a:endParaRPr lang="cs-CZ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611560" y="332656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Nastavení aplikace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dirty="0" smtClean="0">
                <a:latin typeface="+mj-lt"/>
                <a:ea typeface="+mj-ea"/>
                <a:cs typeface="+mj-cs"/>
              </a:rPr>
              <a:t>Zákonný zástupce</a:t>
            </a:r>
            <a:endParaRPr kumimoji="0" lang="cs-C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Zástupný symbol pro obsah 7" descr="zákonný_zástupci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7504" y="980728"/>
            <a:ext cx="5616624" cy="3621540"/>
          </a:xfrm>
        </p:spPr>
      </p:pic>
      <p:sp>
        <p:nvSpPr>
          <p:cNvPr id="9" name="Čárový popisek 1 8"/>
          <p:cNvSpPr/>
          <p:nvPr/>
        </p:nvSpPr>
        <p:spPr>
          <a:xfrm>
            <a:off x="3491880" y="1340768"/>
            <a:ext cx="2736304" cy="936104"/>
          </a:xfrm>
          <a:prstGeom prst="borderCallout1">
            <a:avLst>
              <a:gd name="adj1" fmla="val 27050"/>
              <a:gd name="adj2" fmla="val 1004"/>
              <a:gd name="adj3" fmla="val 59382"/>
              <a:gd name="adj4" fmla="val -9560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Přehled zákonných zástupců. POZOR, pouze přehled. Nový zástupci se přiřazují při přidávání žáka.</a:t>
            </a:r>
            <a:endParaRPr lang="cs-CZ" sz="1000" dirty="0">
              <a:solidFill>
                <a:srgbClr val="FF0000"/>
              </a:solidFill>
            </a:endParaRPr>
          </a:p>
        </p:txBody>
      </p:sp>
      <p:pic>
        <p:nvPicPr>
          <p:cNvPr id="10" name="Obrázek 9" descr="zák.zást_detai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52120" y="2420888"/>
            <a:ext cx="2735053" cy="4093522"/>
          </a:xfrm>
          <a:prstGeom prst="rect">
            <a:avLst/>
          </a:prstGeom>
        </p:spPr>
      </p:pic>
      <p:cxnSp>
        <p:nvCxnSpPr>
          <p:cNvPr id="12" name="Přímá spojovací šipka 11"/>
          <p:cNvCxnSpPr/>
          <p:nvPr/>
        </p:nvCxnSpPr>
        <p:spPr>
          <a:xfrm>
            <a:off x="539552" y="3933056"/>
            <a:ext cx="5544616" cy="7920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Čárový popisek 1 13"/>
          <p:cNvSpPr/>
          <p:nvPr/>
        </p:nvSpPr>
        <p:spPr>
          <a:xfrm>
            <a:off x="3131840" y="4869160"/>
            <a:ext cx="2592288" cy="936104"/>
          </a:xfrm>
          <a:prstGeom prst="borderCallout1">
            <a:avLst>
              <a:gd name="adj1" fmla="val 123135"/>
              <a:gd name="adj2" fmla="val 145558"/>
              <a:gd name="adj3" fmla="val 23437"/>
              <a:gd name="adj4" fmla="val 10034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Údaje zástupců můžete editovat po stisknutí editačního tlačítka</a:t>
            </a:r>
            <a:endParaRPr lang="cs-CZ" sz="1000" dirty="0">
              <a:solidFill>
                <a:srgbClr val="FF0000"/>
              </a:solidFill>
            </a:endParaRPr>
          </a:p>
        </p:txBody>
      </p:sp>
      <p:sp>
        <p:nvSpPr>
          <p:cNvPr id="15" name="Čárový popisek 1 14"/>
          <p:cNvSpPr/>
          <p:nvPr/>
        </p:nvSpPr>
        <p:spPr>
          <a:xfrm>
            <a:off x="7668344" y="5229200"/>
            <a:ext cx="1296144" cy="504056"/>
          </a:xfrm>
          <a:prstGeom prst="borderCallout1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solidFill>
                  <a:srgbClr val="FF0000"/>
                </a:solidFill>
              </a:rPr>
              <a:t>Žák navázaný na zástupce</a:t>
            </a:r>
            <a:endParaRPr lang="cs-CZ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7804</TotalTime>
  <Words>562</Words>
  <Application>Microsoft Office PowerPoint</Application>
  <PresentationFormat>Předvádění na obrazovce (4:3)</PresentationFormat>
  <Paragraphs>71</Paragraphs>
  <Slides>12</Slides>
  <Notes>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sady Office</vt:lpstr>
      <vt:lpstr>Pořadí vkládání dat pro nové uživatele</vt:lpstr>
      <vt:lpstr>Vstupní stránka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Jan Mácha</dc:creator>
  <cp:lastModifiedBy>Jan Mácha</cp:lastModifiedBy>
  <cp:revision>86</cp:revision>
  <dcterms:created xsi:type="dcterms:W3CDTF">2018-05-25T07:46:00Z</dcterms:created>
  <dcterms:modified xsi:type="dcterms:W3CDTF">2018-06-12T05:55:02Z</dcterms:modified>
</cp:coreProperties>
</file>