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84386-CD4D-4BE4-8F9B-6034AB9C36B9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18254-128F-41A0-8F33-8291A9C7311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34B6-B98A-4BD9-93AC-4B4B758354B3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C1514-21D3-4CD1-96E0-7B6508E4233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cs-CZ" dirty="0" smtClean="0"/>
              <a:t>Účtování akcí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9036496" cy="5445224"/>
          </a:xfrm>
        </p:spPr>
        <p:txBody>
          <a:bodyPr/>
          <a:lstStyle/>
          <a:p>
            <a:pPr algn="l"/>
            <a:r>
              <a:rPr lang="cs-CZ" sz="2800" dirty="0" smtClean="0"/>
              <a:t>Postup při zadávání akcí, na kterou se vybírají </a:t>
            </a:r>
            <a:r>
              <a:rPr lang="cs-CZ" sz="2800" dirty="0" err="1" smtClean="0"/>
              <a:t>fin</a:t>
            </a:r>
            <a:r>
              <a:rPr lang="cs-CZ" sz="2800" dirty="0" smtClean="0"/>
              <a:t>. Prostředky (srážejí se ze zálohového účtu) je následující:</a:t>
            </a:r>
            <a:endParaRPr lang="cs-CZ" sz="2800" dirty="0" smtClean="0"/>
          </a:p>
        </p:txBody>
      </p:sp>
      <p:pic>
        <p:nvPicPr>
          <p:cNvPr id="4" name="Obrázek 3" descr="sene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564904"/>
            <a:ext cx="5364088" cy="3700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Přidání nové 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ázek 7" descr="ak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44824"/>
            <a:ext cx="9144000" cy="4458705"/>
          </a:xfrm>
          <a:prstGeom prst="rect">
            <a:avLst/>
          </a:prstGeom>
        </p:spPr>
      </p:pic>
      <p:sp>
        <p:nvSpPr>
          <p:cNvPr id="9" name="Čárový popisek 1 8"/>
          <p:cNvSpPr/>
          <p:nvPr/>
        </p:nvSpPr>
        <p:spPr>
          <a:xfrm>
            <a:off x="2411760" y="980728"/>
            <a:ext cx="2952328" cy="792088"/>
          </a:xfrm>
          <a:prstGeom prst="borderCallout1">
            <a:avLst>
              <a:gd name="adj1" fmla="val 35727"/>
              <a:gd name="adj2" fmla="val -438"/>
              <a:gd name="adj3" fmla="val 124949"/>
              <a:gd name="adj4" fmla="val -3985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Pro založení nové akce, jděte do sekce AKCE a …..</a:t>
            </a:r>
            <a:endParaRPr lang="cs-CZ" sz="1000" dirty="0"/>
          </a:p>
        </p:txBody>
      </p:sp>
      <p:sp>
        <p:nvSpPr>
          <p:cNvPr id="10" name="Čárový popisek 1 9"/>
          <p:cNvSpPr/>
          <p:nvPr/>
        </p:nvSpPr>
        <p:spPr>
          <a:xfrm>
            <a:off x="2555776" y="2996952"/>
            <a:ext cx="2952328" cy="792088"/>
          </a:xfrm>
          <a:prstGeom prst="borderCallout1">
            <a:avLst>
              <a:gd name="adj1" fmla="val 35727"/>
              <a:gd name="adj2" fmla="val -438"/>
              <a:gd name="adj3" fmla="val -14260"/>
              <a:gd name="adj4" fmla="val -4319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…zvolte možnost PŘIDAT NOVÝ ZÁZNAM</a:t>
            </a:r>
            <a:endParaRPr lang="cs-CZ" sz="1000" dirty="0"/>
          </a:p>
        </p:txBody>
      </p:sp>
      <p:sp>
        <p:nvSpPr>
          <p:cNvPr id="13" name="Čárový popisek 1 12"/>
          <p:cNvSpPr/>
          <p:nvPr/>
        </p:nvSpPr>
        <p:spPr>
          <a:xfrm>
            <a:off x="3347864" y="5517232"/>
            <a:ext cx="2952328" cy="792088"/>
          </a:xfrm>
          <a:prstGeom prst="borderCallout1">
            <a:avLst>
              <a:gd name="adj1" fmla="val 35727"/>
              <a:gd name="adj2" fmla="val -438"/>
              <a:gd name="adj3" fmla="val -14260"/>
              <a:gd name="adj4" fmla="val -4319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Ve výpisu </a:t>
            </a:r>
            <a:r>
              <a:rPr lang="cs-CZ" sz="1000" dirty="0" err="1" smtClean="0"/>
              <a:t>vydíte</a:t>
            </a:r>
            <a:r>
              <a:rPr lang="cs-CZ" sz="1000" dirty="0" smtClean="0"/>
              <a:t> všechny Vaše akce. Posunete-li </a:t>
            </a:r>
            <a:r>
              <a:rPr lang="cs-CZ" sz="1000" dirty="0" err="1" smtClean="0"/>
              <a:t>posuvník</a:t>
            </a:r>
            <a:r>
              <a:rPr lang="cs-CZ" sz="1000" dirty="0" smtClean="0"/>
              <a:t> do </a:t>
            </a:r>
            <a:r>
              <a:rPr lang="cs-CZ" sz="1000" dirty="0" err="1" smtClean="0"/>
              <a:t>prava</a:t>
            </a:r>
            <a:r>
              <a:rPr lang="cs-CZ" sz="1000" dirty="0" smtClean="0"/>
              <a:t>, uvidíte v jakém se nacházejí stavu (o tom ale později v tomto manuále)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Editace nové 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Obrázek 6" descr="editace_ak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24744"/>
            <a:ext cx="4836630" cy="5328592"/>
          </a:xfrm>
          <a:prstGeom prst="rect">
            <a:avLst/>
          </a:prstGeom>
        </p:spPr>
      </p:pic>
      <p:sp>
        <p:nvSpPr>
          <p:cNvPr id="11" name="Čárový popisek 1 10"/>
          <p:cNvSpPr/>
          <p:nvPr/>
        </p:nvSpPr>
        <p:spPr>
          <a:xfrm>
            <a:off x="4860032" y="1988840"/>
            <a:ext cx="3096344" cy="1296144"/>
          </a:xfrm>
          <a:prstGeom prst="borderCallout1">
            <a:avLst>
              <a:gd name="adj1" fmla="val 36041"/>
              <a:gd name="adj2" fmla="val 63"/>
              <a:gd name="adj3" fmla="val 43336"/>
              <a:gd name="adj4" fmla="val -342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Vyplňte informace o akci. Po uložení se zobrazí dodatečně políčko KONEČNÁ CENA/ŽÁK, do které následně vložíte opravdovou cenu akce na jednoho žáka (může být stejná jako cena odhadovaná) </a:t>
            </a:r>
            <a:endParaRPr lang="cs-CZ" sz="1000" dirty="0"/>
          </a:p>
        </p:txBody>
      </p:sp>
      <p:sp>
        <p:nvSpPr>
          <p:cNvPr id="12" name="Čárový popisek 1 11"/>
          <p:cNvSpPr/>
          <p:nvPr/>
        </p:nvSpPr>
        <p:spPr>
          <a:xfrm>
            <a:off x="5436096" y="4581128"/>
            <a:ext cx="3096344" cy="1296144"/>
          </a:xfrm>
          <a:prstGeom prst="borderCallout1">
            <a:avLst>
              <a:gd name="adj1" fmla="val 36041"/>
              <a:gd name="adj2" fmla="val 63"/>
              <a:gd name="adj3" fmla="val 43336"/>
              <a:gd name="adj4" fmla="val -342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Zvolte ročník, kterého se akce týká. Po </a:t>
            </a:r>
            <a:r>
              <a:rPr lang="cs-CZ" sz="1000" dirty="0" err="1" smtClean="0"/>
              <a:t>rozkliknutí</a:t>
            </a:r>
            <a:r>
              <a:rPr lang="cs-CZ" sz="1000" dirty="0" smtClean="0"/>
              <a:t> ročníku máte možnost zvolit buďto všechny žáky ve třídě, anebo zvolit žáky individuálně</a:t>
            </a:r>
            <a:endParaRPr lang="cs-CZ" sz="1000" dirty="0"/>
          </a:p>
        </p:txBody>
      </p:sp>
      <p:sp>
        <p:nvSpPr>
          <p:cNvPr id="14" name="Čárový popisek 1 13"/>
          <p:cNvSpPr/>
          <p:nvPr/>
        </p:nvSpPr>
        <p:spPr>
          <a:xfrm>
            <a:off x="2915816" y="6021288"/>
            <a:ext cx="1143744" cy="711696"/>
          </a:xfrm>
          <a:prstGeom prst="borderCallout1">
            <a:avLst>
              <a:gd name="adj1" fmla="val 36041"/>
              <a:gd name="adj2" fmla="val 63"/>
              <a:gd name="adj3" fmla="val 52153"/>
              <a:gd name="adj4" fmla="val -8522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Uložte akci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Zapsání v seznamu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ázek 7" descr="seznam_akc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9144000" cy="3240360"/>
          </a:xfrm>
          <a:prstGeom prst="rect">
            <a:avLst/>
          </a:prstGeom>
        </p:spPr>
      </p:pic>
      <p:sp>
        <p:nvSpPr>
          <p:cNvPr id="9" name="Čárový popisek 1 8"/>
          <p:cNvSpPr/>
          <p:nvPr/>
        </p:nvSpPr>
        <p:spPr>
          <a:xfrm>
            <a:off x="1259632" y="4869160"/>
            <a:ext cx="1368152" cy="792088"/>
          </a:xfrm>
          <a:prstGeom prst="borderCallout1">
            <a:avLst>
              <a:gd name="adj1" fmla="val 44781"/>
              <a:gd name="adj2" fmla="val -1781"/>
              <a:gd name="adj3" fmla="val -68585"/>
              <a:gd name="adj4" fmla="val -4095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Nově založená akce se zobrazí zde</a:t>
            </a:r>
            <a:endParaRPr lang="cs-CZ" sz="1000" dirty="0"/>
          </a:p>
        </p:txBody>
      </p:sp>
      <p:sp>
        <p:nvSpPr>
          <p:cNvPr id="10" name="Čárový popisek 1 9"/>
          <p:cNvSpPr/>
          <p:nvPr/>
        </p:nvSpPr>
        <p:spPr>
          <a:xfrm>
            <a:off x="6804248" y="5013176"/>
            <a:ext cx="1368152" cy="792088"/>
          </a:xfrm>
          <a:prstGeom prst="borderCallout1">
            <a:avLst>
              <a:gd name="adj1" fmla="val -2754"/>
              <a:gd name="adj2" fmla="val 75538"/>
              <a:gd name="adj3" fmla="val -79903"/>
              <a:gd name="adj4" fmla="val 13923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Seznam žáků a učitelů naleznete zde. </a:t>
            </a:r>
            <a:endParaRPr lang="cs-CZ" sz="1000" dirty="0"/>
          </a:p>
        </p:txBody>
      </p:sp>
      <p:sp>
        <p:nvSpPr>
          <p:cNvPr id="13" name="Čárový popisek 1 12"/>
          <p:cNvSpPr/>
          <p:nvPr/>
        </p:nvSpPr>
        <p:spPr>
          <a:xfrm>
            <a:off x="827584" y="5877272"/>
            <a:ext cx="1368152" cy="792088"/>
          </a:xfrm>
          <a:prstGeom prst="borderCallout1">
            <a:avLst>
              <a:gd name="adj1" fmla="val 44781"/>
              <a:gd name="adj2" fmla="val -1781"/>
              <a:gd name="adj3" fmla="val -203267"/>
              <a:gd name="adj4" fmla="val -3505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b="1" dirty="0" smtClean="0"/>
              <a:t>Po skončení akce je nutné akci otevřít a doplnit konečnou cenu / žák.</a:t>
            </a:r>
            <a:endParaRPr lang="cs-CZ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Doplnění konečné ceny před uzavřením 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Obrázek 14" descr="konečná_cen_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340768"/>
            <a:ext cx="7776864" cy="4393706"/>
          </a:xfrm>
          <a:prstGeom prst="rect">
            <a:avLst/>
          </a:prstGeom>
        </p:spPr>
      </p:pic>
      <p:sp>
        <p:nvSpPr>
          <p:cNvPr id="11" name="Čárový popisek 1 10"/>
          <p:cNvSpPr/>
          <p:nvPr/>
        </p:nvSpPr>
        <p:spPr>
          <a:xfrm>
            <a:off x="5220072" y="3356992"/>
            <a:ext cx="2448272" cy="1584176"/>
          </a:xfrm>
          <a:prstGeom prst="borderCallout1">
            <a:avLst>
              <a:gd name="adj1" fmla="val 50345"/>
              <a:gd name="adj2" fmla="val -1170"/>
              <a:gd name="adj3" fmla="val -81506"/>
              <a:gd name="adj4" fmla="val -5117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Doplňte konečnou cenu za žáky.  Jiná cena než odhadovaná může nastat v případě, že je pevně stanovený rozpočet akce a někdo z původně plánovaných účastníků se akce nezúčastní. Potom je konečná cena ovlivněna nižším dělitelem.</a:t>
            </a:r>
          </a:p>
          <a:p>
            <a:pPr algn="ctr"/>
            <a:endParaRPr lang="cs-CZ" sz="1000" dirty="0" smtClean="0"/>
          </a:p>
          <a:p>
            <a:pPr algn="ctr"/>
            <a:r>
              <a:rPr lang="cs-CZ" sz="1000" dirty="0" smtClean="0"/>
              <a:t>V mnoha případech je ale konečná cena shodná s cenou odhadovanou </a:t>
            </a:r>
            <a:endParaRPr lang="cs-CZ" sz="1000" dirty="0"/>
          </a:p>
        </p:txBody>
      </p:sp>
      <p:sp>
        <p:nvSpPr>
          <p:cNvPr id="12" name="Čárový popisek 1 11"/>
          <p:cNvSpPr/>
          <p:nvPr/>
        </p:nvSpPr>
        <p:spPr>
          <a:xfrm>
            <a:off x="4427984" y="5445224"/>
            <a:ext cx="2088232" cy="792088"/>
          </a:xfrm>
          <a:prstGeom prst="borderCallout1">
            <a:avLst>
              <a:gd name="adj1" fmla="val 50345"/>
              <a:gd name="adj2" fmla="val -1170"/>
              <a:gd name="adj3" fmla="val 11300"/>
              <a:gd name="adj4" fmla="val -9882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000" dirty="0" smtClean="0"/>
          </a:p>
          <a:p>
            <a:pPr algn="ctr"/>
            <a:r>
              <a:rPr lang="cs-CZ" sz="1000" dirty="0" smtClean="0"/>
              <a:t>Zde máte možnost upravit seznam žáků účastnících se akce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Uzavření 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ázek 5" descr="uzavření_ak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80728"/>
            <a:ext cx="9144000" cy="3554299"/>
          </a:xfrm>
          <a:prstGeom prst="rect">
            <a:avLst/>
          </a:prstGeom>
        </p:spPr>
      </p:pic>
      <p:sp>
        <p:nvSpPr>
          <p:cNvPr id="7" name="Čárový popisek 1 6"/>
          <p:cNvSpPr/>
          <p:nvPr/>
        </p:nvSpPr>
        <p:spPr>
          <a:xfrm>
            <a:off x="2123728" y="5013176"/>
            <a:ext cx="1944216" cy="792088"/>
          </a:xfrm>
          <a:prstGeom prst="borderCallout1">
            <a:avLst>
              <a:gd name="adj1" fmla="val 43649"/>
              <a:gd name="adj2" fmla="val -1417"/>
              <a:gd name="adj3" fmla="val -81035"/>
              <a:gd name="adj4" fmla="val -272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Nově je u akce konečná cena za žáka. </a:t>
            </a:r>
            <a:endParaRPr lang="cs-CZ" sz="1000" dirty="0"/>
          </a:p>
        </p:txBody>
      </p:sp>
      <p:sp>
        <p:nvSpPr>
          <p:cNvPr id="8" name="Čárový popisek 1 7"/>
          <p:cNvSpPr/>
          <p:nvPr/>
        </p:nvSpPr>
        <p:spPr>
          <a:xfrm>
            <a:off x="6012160" y="5301208"/>
            <a:ext cx="1944216" cy="792088"/>
          </a:xfrm>
          <a:prstGeom prst="borderCallout1">
            <a:avLst>
              <a:gd name="adj1" fmla="val -3886"/>
              <a:gd name="adj2" fmla="val 53915"/>
              <a:gd name="adj3" fmla="val -121779"/>
              <a:gd name="adj4" fmla="val 8339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Po skončení akce zvolte volbu UZAVŘÍT AKCI. To neumožní další editování a připraví akci k zaúčtování (stržení prostředku ze zálohových účtů žáků).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Zaúčtování 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Obrázek 8" descr="zaúčtovat_akc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9144000" cy="2845550"/>
          </a:xfrm>
          <a:prstGeom prst="rect">
            <a:avLst/>
          </a:prstGeom>
        </p:spPr>
      </p:pic>
      <p:sp>
        <p:nvSpPr>
          <p:cNvPr id="10" name="Čárový popisek 1 9"/>
          <p:cNvSpPr/>
          <p:nvPr/>
        </p:nvSpPr>
        <p:spPr>
          <a:xfrm>
            <a:off x="4932040" y="4365104"/>
            <a:ext cx="2160240" cy="792088"/>
          </a:xfrm>
          <a:prstGeom prst="borderCallout1">
            <a:avLst>
              <a:gd name="adj1" fmla="val -1622"/>
              <a:gd name="adj2" fmla="val 49765"/>
              <a:gd name="adj3" fmla="val -65190"/>
              <a:gd name="adj4" fmla="val 11023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Po uzavření akce se zobrazí nabídka Zaúčtovat. Tímto krokem provedete strhnutí částky z žákovských účtů. Zobrazení odečtení pro kontrolu uvidíte níže. </a:t>
            </a:r>
            <a:endParaRPr lang="cs-CZ" sz="1000" dirty="0"/>
          </a:p>
        </p:txBody>
      </p:sp>
      <p:sp>
        <p:nvSpPr>
          <p:cNvPr id="12" name="Čárový popisek 1 11"/>
          <p:cNvSpPr/>
          <p:nvPr/>
        </p:nvSpPr>
        <p:spPr>
          <a:xfrm>
            <a:off x="6588224" y="5733256"/>
            <a:ext cx="2160240" cy="792088"/>
          </a:xfrm>
          <a:prstGeom prst="borderCallout1">
            <a:avLst>
              <a:gd name="adj1" fmla="val -1622"/>
              <a:gd name="adj2" fmla="val 49765"/>
              <a:gd name="adj3" fmla="val -206663"/>
              <a:gd name="adj4" fmla="val 537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Budete-li chtít akci opravit, znovu ji otevřete a editujte. Potom opět zvolte Uzavřít akci. V případě, že akci zaúčtujete nesprávné, budete mít ještě možnost zaúčtování zrušit.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Transakce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ázek 5" descr="transak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196752"/>
            <a:ext cx="8221223" cy="666843"/>
          </a:xfrm>
          <a:prstGeom prst="rect">
            <a:avLst/>
          </a:prstGeom>
        </p:spPr>
      </p:pic>
      <p:pic>
        <p:nvPicPr>
          <p:cNvPr id="7" name="Obrázek 6" descr="transakce_detai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772816"/>
            <a:ext cx="8748464" cy="4216832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2843808" y="6093296"/>
            <a:ext cx="39604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V přehledu transakcí se po zaúčtování objeví seznam stržených transakcí. Stejně tak i zde najdete kreditní transakce (připisované zálohy.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Transakce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843808" y="6093296"/>
            <a:ext cx="39604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V přehledu žáků vidíte stav jejich účtů i akce, kterých se zúčastnili. Po kliknutí na odkaz se stavem účtu dostanete kompletní přehled všech transakcí konkrétního žáka, viz. další stránka. </a:t>
            </a:r>
            <a:endParaRPr lang="cs-CZ" sz="1000" dirty="0"/>
          </a:p>
        </p:txBody>
      </p:sp>
      <p:pic>
        <p:nvPicPr>
          <p:cNvPr id="9" name="Obrázek 8" descr="žáci_a_sta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052736"/>
            <a:ext cx="8388424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Účtování akcí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Detail žáka a transakční historie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843808" y="6093296"/>
            <a:ext cx="3960440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V přehledu žáků vidíte stav jejich účtů i akce, kterých se zúčastnili. Po kliknutí na odkaz se stavem účtu dostanete kompletní přehled všech transakcí konkrétního žáka, viz. další stránka. </a:t>
            </a:r>
            <a:endParaRPr lang="cs-CZ" sz="1000" dirty="0"/>
          </a:p>
        </p:txBody>
      </p:sp>
      <p:pic>
        <p:nvPicPr>
          <p:cNvPr id="5" name="Obrázek 4" descr="žákotransak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09" y="1085523"/>
            <a:ext cx="9002382" cy="4686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446</Words>
  <Application>Microsoft Office PowerPoint</Application>
  <PresentationFormat>Předvádění na obrazovce (4:3)</PresentationFormat>
  <Paragraphs>50</Paragraphs>
  <Slides>10</Slides>
  <Notes>9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Účtování akcí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Jan Mácha</dc:creator>
  <cp:lastModifiedBy>Jan Mácha</cp:lastModifiedBy>
  <cp:revision>43</cp:revision>
  <dcterms:created xsi:type="dcterms:W3CDTF">2018-06-11T11:36:08Z</dcterms:created>
  <dcterms:modified xsi:type="dcterms:W3CDTF">2018-06-12T10:55:14Z</dcterms:modified>
</cp:coreProperties>
</file>